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</p:sldMasterIdLst>
  <p:notesMasterIdLst>
    <p:notesMasterId r:id="rId12"/>
  </p:notesMasterIdLst>
  <p:sldIdLst>
    <p:sldId id="256" r:id="rId3"/>
    <p:sldId id="279" r:id="rId4"/>
    <p:sldId id="257" r:id="rId5"/>
    <p:sldId id="259" r:id="rId6"/>
    <p:sldId id="260" r:id="rId7"/>
    <p:sldId id="261" r:id="rId8"/>
    <p:sldId id="262" r:id="rId9"/>
    <p:sldId id="264" r:id="rId10"/>
    <p:sldId id="271" r:id="rId11"/>
  </p:sldIdLst>
  <p:sldSz cx="9144000" cy="6858000" type="screen4x3"/>
  <p:notesSz cx="697388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56" autoAdjust="0"/>
  </p:normalViewPr>
  <p:slideViewPr>
    <p:cSldViewPr>
      <p:cViewPr varScale="1">
        <p:scale>
          <a:sx n="88" d="100"/>
          <a:sy n="88" d="100"/>
        </p:scale>
        <p:origin x="-1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3408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6" y="0"/>
            <a:ext cx="3022018" cy="463408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r">
              <a:defRPr sz="1200"/>
            </a:lvl1pPr>
          </a:lstStyle>
          <a:p>
            <a:fld id="{6173E87A-9BD1-41E3-A304-903292D4A119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8113" y="1154113"/>
            <a:ext cx="41576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0" tIns="46310" rIns="92620" bIns="463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444861"/>
            <a:ext cx="5579110" cy="3636705"/>
          </a:xfrm>
          <a:prstGeom prst="rect">
            <a:avLst/>
          </a:prstGeom>
        </p:spPr>
        <p:txBody>
          <a:bodyPr vert="horz" lIns="92620" tIns="46310" rIns="92620" bIns="46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22018" cy="463407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6" y="8772669"/>
            <a:ext cx="3022018" cy="463407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r">
              <a:defRPr sz="1200"/>
            </a:lvl1pPr>
          </a:lstStyle>
          <a:p>
            <a:fld id="{ED34570C-D8F8-4FF2-9855-9EE0F5F8F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1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4570C-D8F8-4FF2-9855-9EE0F5F8F3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2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4570C-D8F8-4FF2-9855-9EE0F5F8F3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23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4570C-D8F8-4FF2-9855-9EE0F5F8F3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28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4570C-D8F8-4FF2-9855-9EE0F5F8F3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43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4570C-D8F8-4FF2-9855-9EE0F5F8F3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30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4570C-D8F8-4FF2-9855-9EE0F5F8F3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78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4570C-D8F8-4FF2-9855-9EE0F5F8F3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25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4570C-D8F8-4FF2-9855-9EE0F5F8F3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8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43218" y="1830324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D5161B2-347D-4DF8-883C-2E7FCE802A5A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7220" y="3264921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8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966674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7" y="553666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61B2-347D-4DF8-883C-2E7FCE802A5A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2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63416"/>
            <a:ext cx="6619244" cy="137975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61B2-347D-4DF8-883C-2E7FCE802A5A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7289579" y="2631816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72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721" y="591094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72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0518"/>
            <a:ext cx="6340430" cy="269824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432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61B2-347D-4DF8-883C-2E7FCE802A5A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9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5033068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61B2-347D-4DF8-883C-2E7FCE802A5A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35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17299"/>
            <a:ext cx="234687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6" y="3193561"/>
            <a:ext cx="2346876" cy="283349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2603502"/>
            <a:ext cx="235903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3193562"/>
            <a:ext cx="2359035" cy="283349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5025" y="2617300"/>
            <a:ext cx="2370772" cy="57626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5026" y="3193562"/>
            <a:ext cx="237353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302978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930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61B2-347D-4DF8-883C-2E7FCE802A5A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56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4532845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4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5109108"/>
            <a:ext cx="2287828" cy="91794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9403" y="4532846"/>
            <a:ext cx="2285075" cy="65115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8" y="2603500"/>
            <a:ext cx="201843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6649" y="5184002"/>
            <a:ext cx="2287829" cy="84305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575" y="4532847"/>
            <a:ext cx="2287829" cy="65115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576" y="5184001"/>
            <a:ext cx="2287828" cy="84305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1115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51429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61B2-347D-4DF8-883C-2E7FCE802A5A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8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619245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61B2-347D-4DF8-883C-2E7FCE802A5A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62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2567" y="1278468"/>
            <a:ext cx="1060450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5" y="1278468"/>
            <a:ext cx="4685660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61B2-347D-4DF8-883C-2E7FCE802A5A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71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43218" y="1830324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>
                <a:solidFill>
                  <a:prstClr val="white"/>
                </a:solidFill>
              </a:rPr>
              <a:pPr/>
              <a:t>1/24/2017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7220" y="3264921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03975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>
                <a:solidFill>
                  <a:srgbClr val="0F6FC6"/>
                </a:solidFill>
              </a:rPr>
              <a:pPr/>
              <a:t>1/24/2017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F6FC6"/>
                </a:solidFill>
              </a:rPr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2994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61B2-347D-4DF8-883C-2E7FCE802A5A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47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2677645"/>
            <a:ext cx="3263267" cy="2283824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69" y="2677645"/>
            <a:ext cx="2816534" cy="2283823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>
                <a:solidFill>
                  <a:srgbClr val="0F6FC6"/>
                </a:solidFill>
              </a:rPr>
              <a:pPr/>
              <a:t>1/24/2017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F6FC6"/>
                </a:solidFill>
              </a:rPr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08943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2603501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>
                <a:solidFill>
                  <a:srgbClr val="0F6FC6"/>
                </a:solidFill>
              </a:rPr>
              <a:pPr/>
              <a:t>1/24/2017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F6FC6"/>
                </a:solidFill>
              </a:rPr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88441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317976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3" y="317976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>
                <a:solidFill>
                  <a:srgbClr val="0F6FC6"/>
                </a:solidFill>
              </a:rPr>
              <a:pPr/>
              <a:t>1/24/2017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F6FC6"/>
                </a:solidFill>
              </a:rPr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18387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>
                <a:solidFill>
                  <a:srgbClr val="0F6FC6"/>
                </a:solidFill>
              </a:rPr>
              <a:pPr/>
              <a:t>1/24/2017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F6FC6"/>
                </a:solidFill>
              </a:rPr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85824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>
                <a:solidFill>
                  <a:srgbClr val="0F6FC6"/>
                </a:solidFill>
              </a:rPr>
              <a:pPr/>
              <a:t>1/24/2017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F6FC6"/>
                </a:solidFill>
              </a:rPr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31317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95400"/>
            <a:ext cx="2094869" cy="16002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60" y="1447800"/>
            <a:ext cx="3892549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895601"/>
            <a:ext cx="2094869" cy="312927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>
                <a:solidFill>
                  <a:srgbClr val="0F6FC6"/>
                </a:solidFill>
              </a:rPr>
              <a:pPr/>
              <a:t>1/24/2017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F6FC6"/>
                </a:solidFill>
              </a:rPr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89584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693332"/>
            <a:ext cx="2895195" cy="173566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>
                <a:solidFill>
                  <a:srgbClr val="0F6FC6"/>
                </a:solidFill>
              </a:rPr>
              <a:pPr/>
              <a:t>1/24/2017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F6FC6"/>
                </a:solidFill>
              </a:rPr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07620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966674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7" y="553666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>
                <a:solidFill>
                  <a:srgbClr val="0F6FC6"/>
                </a:solidFill>
              </a:rPr>
              <a:pPr/>
              <a:t>1/24/2017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F6FC6"/>
                </a:solidFill>
              </a:rPr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31465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63416"/>
            <a:ext cx="6619244" cy="137975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>
                <a:solidFill>
                  <a:srgbClr val="0F6FC6"/>
                </a:solidFill>
              </a:rPr>
              <a:pPr/>
              <a:t>1/24/2017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F6FC6"/>
                </a:solidFill>
              </a:rPr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13388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7289579" y="2631816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342900"/>
            <a:r>
              <a:rPr lang="en-US" sz="7200" dirty="0">
                <a:solidFill>
                  <a:srgbClr val="0F6FC6"/>
                </a:solidFill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721" y="591094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342900"/>
            <a:r>
              <a:rPr lang="en-US" sz="7200" dirty="0">
                <a:solidFill>
                  <a:srgbClr val="0F6FC6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0518"/>
            <a:ext cx="6340430" cy="269824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432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>
                <a:solidFill>
                  <a:srgbClr val="0F6FC6"/>
                </a:solidFill>
              </a:rPr>
              <a:pPr/>
              <a:t>1/24/2017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F6FC6"/>
                </a:solidFill>
              </a:rPr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596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2677645"/>
            <a:ext cx="3263267" cy="2283824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69" y="2677645"/>
            <a:ext cx="2816534" cy="2283823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61B2-347D-4DF8-883C-2E7FCE802A5A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8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5033068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>
                <a:solidFill>
                  <a:srgbClr val="0F6FC6"/>
                </a:solidFill>
              </a:rPr>
              <a:pPr/>
              <a:t>1/24/2017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F6FC6"/>
                </a:solidFill>
              </a:rPr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45159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17299"/>
            <a:ext cx="234687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6" y="3193561"/>
            <a:ext cx="2346876" cy="283349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2603502"/>
            <a:ext cx="235903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3193562"/>
            <a:ext cx="2359035" cy="283349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5025" y="2617300"/>
            <a:ext cx="2370772" cy="57626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5026" y="3193562"/>
            <a:ext cx="237353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302978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930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>
                <a:solidFill>
                  <a:srgbClr val="0F6FC6"/>
                </a:solidFill>
              </a:rPr>
              <a:pPr/>
              <a:t>1/24/2017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F6FC6"/>
                </a:solidFill>
              </a:rPr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34902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4532845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4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5109108"/>
            <a:ext cx="2287828" cy="91794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9403" y="4532846"/>
            <a:ext cx="2285075" cy="65115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8" y="2603500"/>
            <a:ext cx="201843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6649" y="5184002"/>
            <a:ext cx="2287829" cy="84305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575" y="4532847"/>
            <a:ext cx="2287829" cy="65115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576" y="5184001"/>
            <a:ext cx="2287828" cy="84305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1115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51429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>
                <a:solidFill>
                  <a:srgbClr val="0F6FC6"/>
                </a:solidFill>
              </a:rPr>
              <a:pPr/>
              <a:t>1/24/2017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F6FC6"/>
                </a:solidFill>
              </a:rPr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28736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619245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>
                <a:solidFill>
                  <a:srgbClr val="0F6FC6"/>
                </a:solidFill>
              </a:rPr>
              <a:pPr/>
              <a:t>1/24/2017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F6FC6"/>
                </a:solidFill>
              </a:rPr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406225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2567" y="1278468"/>
            <a:ext cx="1060450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5" y="1278468"/>
            <a:ext cx="4685660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>
                <a:solidFill>
                  <a:srgbClr val="0F6FC6"/>
                </a:solidFill>
              </a:rPr>
              <a:pPr/>
              <a:t>1/24/2017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F6FC6"/>
                </a:solidFill>
              </a:rPr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9951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2603501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61B2-347D-4DF8-883C-2E7FCE802A5A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317976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3" y="317976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61B2-347D-4DF8-883C-2E7FCE802A5A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6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61B2-347D-4DF8-883C-2E7FCE802A5A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7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61B2-347D-4DF8-883C-2E7FCE802A5A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95400"/>
            <a:ext cx="2094869" cy="16002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60" y="1447800"/>
            <a:ext cx="3892549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895601"/>
            <a:ext cx="2094869" cy="312927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61B2-347D-4DF8-883C-2E7FCE802A5A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1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693332"/>
            <a:ext cx="2895195" cy="173566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61B2-347D-4DF8-883C-2E7FCE802A5A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2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5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65710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8204" y="6394062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fld id="{ED5161B2-347D-4DF8-883C-2E7FCE802A5A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69" y="6391839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5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65710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8204" y="6394062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pPr defTabSz="342900"/>
            <a:fld id="{7E0D914D-B099-4142-A885-11F276715148}" type="datetimeFigureOut">
              <a:rPr lang="en-US" smtClean="0">
                <a:solidFill>
                  <a:srgbClr val="0F6FC6"/>
                </a:solidFill>
              </a:rPr>
              <a:pPr defTabSz="342900"/>
              <a:t>1/24/2017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69" y="6391839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 b="1" i="0">
                <a:solidFill>
                  <a:schemeClr val="accent1"/>
                </a:solidFill>
                <a:latin typeface="+mn-lt"/>
              </a:defRPr>
            </a:lvl1pPr>
          </a:lstStyle>
          <a:p>
            <a:pPr defTabSz="342900"/>
            <a:r>
              <a:rPr lang="en-US" smtClean="0">
                <a:solidFill>
                  <a:srgbClr val="0F6FC6"/>
                </a:solidFill>
              </a:rPr>
              <a:t>
              </a:t>
            </a:r>
            <a:endParaRPr lang="en-US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4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35811" y="1676400"/>
            <a:ext cx="6849874" cy="119598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New Faculty Orientation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79348" y="4191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Matthew </a:t>
            </a:r>
            <a:r>
              <a:rPr lang="en-US" dirty="0" smtClean="0">
                <a:solidFill>
                  <a:schemeClr val="bg1"/>
                </a:solidFill>
              </a:rPr>
              <a:t>Shorey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Associate General </a:t>
            </a:r>
            <a:r>
              <a:rPr lang="en-US" dirty="0" smtClean="0">
                <a:solidFill>
                  <a:schemeClr val="bg1"/>
                </a:solidFill>
              </a:rPr>
              <a:t>Counsel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953000"/>
            <a:ext cx="1179402" cy="1379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Financial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I </a:t>
            </a:r>
            <a:r>
              <a:rPr lang="en-US" sz="2800" i="1" dirty="0"/>
              <a:t>have no relevant financial relationships to disclose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136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Faculty Orientation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6934200" cy="4267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Office of the General Counsel</a:t>
            </a:r>
          </a:p>
          <a:p>
            <a:pPr lvl="1"/>
            <a:r>
              <a:rPr lang="en-US" sz="2000" dirty="0" smtClean="0">
                <a:latin typeface="+mj-lt"/>
              </a:rPr>
              <a:t>Legal guidance</a:t>
            </a:r>
          </a:p>
          <a:p>
            <a:pPr lvl="1"/>
            <a:r>
              <a:rPr lang="en-US" sz="2000" dirty="0" smtClean="0">
                <a:latin typeface="+mj-lt"/>
              </a:rPr>
              <a:t>Receives and investigates incident </a:t>
            </a:r>
            <a:r>
              <a:rPr lang="en-US" sz="2000" dirty="0" smtClean="0">
                <a:latin typeface="+mj-lt"/>
              </a:rPr>
              <a:t>reports</a:t>
            </a:r>
          </a:p>
          <a:p>
            <a:pPr lvl="1"/>
            <a:r>
              <a:rPr lang="en-US" sz="2000" dirty="0" smtClean="0">
                <a:latin typeface="+mj-lt"/>
              </a:rPr>
              <a:t>Oversees the professional liability program</a:t>
            </a:r>
            <a:endParaRPr lang="en-US" sz="20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Saint Louis University provides coverage for:</a:t>
            </a:r>
          </a:p>
          <a:p>
            <a:pPr lvl="2"/>
            <a:r>
              <a:rPr lang="en-US" sz="2000" dirty="0" smtClean="0">
                <a:latin typeface="+mj-lt"/>
              </a:rPr>
              <a:t>Faculty</a:t>
            </a:r>
          </a:p>
          <a:p>
            <a:pPr lvl="2"/>
            <a:r>
              <a:rPr lang="en-US" sz="2000" dirty="0" smtClean="0">
                <a:latin typeface="+mj-lt"/>
              </a:rPr>
              <a:t>Fellows</a:t>
            </a:r>
          </a:p>
          <a:p>
            <a:pPr lvl="2"/>
            <a:r>
              <a:rPr lang="en-US" sz="2000" dirty="0" smtClean="0">
                <a:latin typeface="+mj-lt"/>
              </a:rPr>
              <a:t>Residents</a:t>
            </a:r>
          </a:p>
          <a:p>
            <a:pPr lvl="2"/>
            <a:r>
              <a:rPr lang="en-US" sz="2000" dirty="0" smtClean="0">
                <a:latin typeface="+mj-lt"/>
              </a:rPr>
              <a:t>Medical Students</a:t>
            </a:r>
          </a:p>
          <a:p>
            <a:pPr lvl="2"/>
            <a:r>
              <a:rPr lang="en-US" sz="2000" dirty="0" smtClean="0">
                <a:latin typeface="+mj-lt"/>
              </a:rPr>
              <a:t>Other Staff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442205"/>
            <a:ext cx="950802" cy="1111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Faculty Orientation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>
                <a:latin typeface="+mj-lt"/>
              </a:rPr>
              <a:t>Coverage is provided for occurrences that happen during course and scope of employment with Saint Louis University.  </a:t>
            </a:r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r>
              <a:rPr lang="en-US" sz="2900" b="1" dirty="0" smtClean="0">
                <a:latin typeface="+mj-lt"/>
              </a:rPr>
              <a:t>NOT COVERED:</a:t>
            </a:r>
          </a:p>
          <a:p>
            <a:pPr lvl="1"/>
            <a:r>
              <a:rPr lang="en-US" sz="2800" dirty="0">
                <a:latin typeface="+mj-lt"/>
              </a:rPr>
              <a:t>Under the influence/ criminal / intentional</a:t>
            </a:r>
          </a:p>
          <a:p>
            <a:pPr lvl="1"/>
            <a:r>
              <a:rPr lang="en-US" sz="2800" dirty="0">
                <a:latin typeface="+mj-lt"/>
              </a:rPr>
              <a:t>Outside normal course and scope</a:t>
            </a:r>
          </a:p>
          <a:p>
            <a:pPr lvl="1"/>
            <a:r>
              <a:rPr lang="en-US" sz="2800" dirty="0">
                <a:latin typeface="+mj-lt"/>
              </a:rPr>
              <a:t>Claims not promptly reported</a:t>
            </a:r>
          </a:p>
          <a:p>
            <a:pPr lvl="1"/>
            <a:r>
              <a:rPr lang="en-US" sz="2800" dirty="0">
                <a:latin typeface="+mj-lt"/>
              </a:rPr>
              <a:t>Failure to </a:t>
            </a:r>
            <a:r>
              <a:rPr lang="en-US" sz="2800" dirty="0" smtClean="0">
                <a:latin typeface="+mj-lt"/>
              </a:rPr>
              <a:t>cooperate</a:t>
            </a:r>
            <a:endParaRPr lang="en-US" sz="2800" dirty="0"/>
          </a:p>
          <a:p>
            <a:pPr lvl="1"/>
            <a:endParaRPr lang="en-US" sz="28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607353"/>
            <a:ext cx="950802" cy="1111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Faculty Orientation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sz="2600" dirty="0" smtClean="0">
              <a:latin typeface="+mj-lt"/>
            </a:endParaRPr>
          </a:p>
          <a:p>
            <a:r>
              <a:rPr lang="en-US" sz="2600" dirty="0" smtClean="0">
                <a:latin typeface="+mj-lt"/>
              </a:rPr>
              <a:t>Insurance:</a:t>
            </a:r>
          </a:p>
          <a:p>
            <a:pPr lvl="2"/>
            <a:r>
              <a:rPr lang="en-US" sz="2200" dirty="0" smtClean="0">
                <a:latin typeface="+mj-lt"/>
              </a:rPr>
              <a:t>Self insured up to $2 million/occurrence</a:t>
            </a:r>
          </a:p>
          <a:p>
            <a:pPr lvl="2"/>
            <a:r>
              <a:rPr lang="en-US" sz="2200" dirty="0" smtClean="0">
                <a:latin typeface="+mj-lt"/>
              </a:rPr>
              <a:t>Excess commercial insurance is provided up to $25 million per year.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607353"/>
            <a:ext cx="950802" cy="1111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Faculty Orientation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603500"/>
            <a:ext cx="6571059" cy="3644900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 smtClean="0">
                <a:latin typeface="+mj-lt"/>
              </a:rPr>
              <a:t>Reporting of Incidents</a:t>
            </a:r>
          </a:p>
          <a:p>
            <a:pPr lvl="1"/>
            <a:r>
              <a:rPr lang="en-US" sz="2650" dirty="0" smtClean="0">
                <a:latin typeface="+mj-lt"/>
              </a:rPr>
              <a:t>Adverse incidents with significant </a:t>
            </a:r>
            <a:r>
              <a:rPr lang="en-US" sz="2650" dirty="0" smtClean="0">
                <a:latin typeface="+mj-lt"/>
              </a:rPr>
              <a:t>harm</a:t>
            </a:r>
          </a:p>
          <a:p>
            <a:pPr lvl="1"/>
            <a:r>
              <a:rPr lang="en-US" sz="2650" dirty="0" smtClean="0">
                <a:latin typeface="+mj-lt"/>
              </a:rPr>
              <a:t>significant </a:t>
            </a:r>
            <a:r>
              <a:rPr lang="en-US" sz="2650" dirty="0" smtClean="0">
                <a:latin typeface="+mj-lt"/>
              </a:rPr>
              <a:t>unexplained </a:t>
            </a:r>
            <a:r>
              <a:rPr lang="en-US" sz="2650" dirty="0" smtClean="0">
                <a:latin typeface="+mj-lt"/>
              </a:rPr>
              <a:t>complications</a:t>
            </a:r>
          </a:p>
          <a:p>
            <a:pPr lvl="1"/>
            <a:r>
              <a:rPr lang="en-US" sz="2650" dirty="0" smtClean="0">
                <a:latin typeface="+mj-lt"/>
              </a:rPr>
              <a:t>unanticipated</a:t>
            </a:r>
            <a:r>
              <a:rPr lang="en-US" sz="2650" dirty="0" smtClean="0">
                <a:latin typeface="+mj-lt"/>
              </a:rPr>
              <a:t>/ unexplained </a:t>
            </a:r>
            <a:r>
              <a:rPr lang="en-US" sz="2650" dirty="0" smtClean="0">
                <a:latin typeface="+mj-lt"/>
              </a:rPr>
              <a:t>death</a:t>
            </a:r>
          </a:p>
          <a:p>
            <a:pPr lvl="1"/>
            <a:r>
              <a:rPr lang="en-US" sz="2650" dirty="0" smtClean="0">
                <a:latin typeface="+mj-lt"/>
              </a:rPr>
              <a:t>retained objects</a:t>
            </a:r>
          </a:p>
          <a:p>
            <a:pPr lvl="1"/>
            <a:r>
              <a:rPr lang="en-US" sz="2650" dirty="0" smtClean="0">
                <a:latin typeface="+mj-lt"/>
              </a:rPr>
              <a:t>wrong-site procedures</a:t>
            </a:r>
            <a:endParaRPr lang="en-US" sz="2650" dirty="0" smtClean="0">
              <a:latin typeface="+mj-lt"/>
            </a:endParaRPr>
          </a:p>
          <a:p>
            <a:r>
              <a:rPr lang="en-US" sz="2950" dirty="0" smtClean="0">
                <a:latin typeface="+mj-lt"/>
              </a:rPr>
              <a:t>Please report promptly !(within 24-48 hours)</a:t>
            </a:r>
          </a:p>
          <a:p>
            <a:pPr lvl="1"/>
            <a:r>
              <a:rPr lang="en-US" sz="2800" dirty="0" smtClean="0">
                <a:latin typeface="+mj-lt"/>
              </a:rPr>
              <a:t>How to report: </a:t>
            </a:r>
          </a:p>
          <a:p>
            <a:pPr lvl="2"/>
            <a:r>
              <a:rPr lang="en-US" sz="2350" dirty="0" smtClean="0">
                <a:latin typeface="+mj-lt"/>
              </a:rPr>
              <a:t>977-URPT (8778)</a:t>
            </a:r>
          </a:p>
          <a:p>
            <a:pPr lvl="2"/>
            <a:r>
              <a:rPr lang="en-US" sz="2500" dirty="0" smtClean="0">
                <a:latin typeface="+mj-lt"/>
              </a:rPr>
              <a:t>Call </a:t>
            </a:r>
            <a:r>
              <a:rPr lang="en-US" sz="2500" dirty="0" smtClean="0">
                <a:latin typeface="+mj-lt"/>
              </a:rPr>
              <a:t>the OGC at 977-5767</a:t>
            </a:r>
          </a:p>
          <a:p>
            <a:pPr lvl="1"/>
            <a:r>
              <a:rPr lang="en-US" sz="2650" dirty="0" smtClean="0">
                <a:latin typeface="+mj-lt"/>
              </a:rPr>
              <a:t>If in doubt please report</a:t>
            </a:r>
            <a:endParaRPr lang="en-US" sz="2650" dirty="0" smtClean="0">
              <a:latin typeface="+mj-lt"/>
            </a:endParaRPr>
          </a:p>
          <a:p>
            <a:pPr lvl="1"/>
            <a:endParaRPr lang="en-US" sz="28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607353"/>
            <a:ext cx="950802" cy="1111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Faculty Orientation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 smtClean="0">
                <a:latin typeface="+mj-lt"/>
              </a:rPr>
              <a:t>Other Helpful Tips</a:t>
            </a:r>
          </a:p>
          <a:p>
            <a:pPr lvl="1"/>
            <a:r>
              <a:rPr lang="en-US" sz="2800" dirty="0" smtClean="0">
                <a:latin typeface="+mj-lt"/>
              </a:rPr>
              <a:t>If an attorney calls, please direct to the OGC at 977-5767.  Do not speak with the attorney.</a:t>
            </a:r>
          </a:p>
          <a:p>
            <a:pPr lvl="2"/>
            <a:r>
              <a:rPr lang="en-US" sz="2650" dirty="0" smtClean="0">
                <a:latin typeface="+mj-lt"/>
              </a:rPr>
              <a:t>Please advise OGC about requests for expert work</a:t>
            </a:r>
          </a:p>
          <a:p>
            <a:pPr lvl="1"/>
            <a:r>
              <a:rPr lang="en-US" sz="2800" dirty="0" smtClean="0">
                <a:latin typeface="+mj-lt"/>
              </a:rPr>
              <a:t>Direct BHA and AG complaints to the OGC</a:t>
            </a:r>
          </a:p>
          <a:p>
            <a:pPr lvl="1"/>
            <a:r>
              <a:rPr lang="en-US" sz="2800" dirty="0" smtClean="0">
                <a:latin typeface="+mj-lt"/>
              </a:rPr>
              <a:t>Direct process servers to the OGC</a:t>
            </a:r>
          </a:p>
          <a:p>
            <a:pPr lvl="1"/>
            <a:r>
              <a:rPr lang="en-US" sz="2800" dirty="0" smtClean="0">
                <a:latin typeface="+mj-lt"/>
              </a:rPr>
              <a:t>Advise OGC of any deposition requests</a:t>
            </a:r>
          </a:p>
          <a:p>
            <a:pPr lvl="1"/>
            <a:r>
              <a:rPr lang="en-US" sz="2800" dirty="0" smtClean="0">
                <a:latin typeface="+mj-lt"/>
              </a:rPr>
              <a:t>If named in a lawsuit, OGC will appoint defense counsel and notify you of your assigned counsel.</a:t>
            </a:r>
          </a:p>
          <a:p>
            <a:pPr lvl="1"/>
            <a:endParaRPr lang="en-US" sz="28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607353"/>
            <a:ext cx="950802" cy="1111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Faculty Orientation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+mj-lt"/>
              </a:rPr>
              <a:t>Other Helpful Tips (Continued)</a:t>
            </a:r>
          </a:p>
          <a:p>
            <a:pPr lvl="1"/>
            <a:r>
              <a:rPr lang="en-US" sz="2800" dirty="0" smtClean="0">
                <a:latin typeface="+mj-lt"/>
              </a:rPr>
              <a:t>Complete and Timely Documentation</a:t>
            </a:r>
          </a:p>
          <a:p>
            <a:pPr lvl="1"/>
            <a:r>
              <a:rPr lang="en-US" sz="2800" dirty="0" smtClean="0">
                <a:latin typeface="+mj-lt"/>
              </a:rPr>
              <a:t>Limit Email Communications (Discoverable)</a:t>
            </a:r>
          </a:p>
          <a:p>
            <a:pPr lvl="1"/>
            <a:r>
              <a:rPr lang="en-US" sz="2800" dirty="0" smtClean="0">
                <a:latin typeface="+mj-lt"/>
              </a:rPr>
              <a:t>Discuss </a:t>
            </a:r>
            <a:r>
              <a:rPr lang="en-US" sz="2800" dirty="0" smtClean="0">
                <a:latin typeface="+mj-lt"/>
              </a:rPr>
              <a:t>patient care in the appropriate setting</a:t>
            </a:r>
          </a:p>
          <a:p>
            <a:pPr lvl="1"/>
            <a:r>
              <a:rPr lang="en-US" sz="2800" dirty="0" smtClean="0">
                <a:latin typeface="+mj-lt"/>
              </a:rPr>
              <a:t>Call OGC for assistance handling a difficult issue/family</a:t>
            </a:r>
          </a:p>
          <a:p>
            <a:pPr lvl="1"/>
            <a:endParaRPr lang="en-US" sz="2800" dirty="0" smtClean="0">
              <a:latin typeface="+mj-lt"/>
            </a:endParaRPr>
          </a:p>
          <a:p>
            <a:pPr lvl="1"/>
            <a:endParaRPr lang="en-US" sz="2800" dirty="0" smtClean="0">
              <a:latin typeface="+mj-lt"/>
            </a:endParaRPr>
          </a:p>
          <a:p>
            <a:pPr lvl="1"/>
            <a:endParaRPr lang="en-US" sz="28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607353"/>
            <a:ext cx="950802" cy="1111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6571060" cy="706964"/>
          </a:xfrm>
        </p:spPr>
        <p:txBody>
          <a:bodyPr/>
          <a:lstStyle/>
          <a:p>
            <a:r>
              <a:rPr lang="en-US" sz="2800" dirty="0" smtClean="0"/>
              <a:t>Questions?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2603501"/>
            <a:ext cx="5715000" cy="34163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If you have any legal questions, please call the Office of the General Counsel at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977-5767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607353"/>
            <a:ext cx="950802" cy="111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8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2_Ion Boardroom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Annual Compliance Update PowerPoint Template</Template>
  <TotalTime>305</TotalTime>
  <Words>303</Words>
  <Application>Microsoft Office PowerPoint</Application>
  <PresentationFormat>On-screen Show (4:3)</PresentationFormat>
  <Paragraphs>66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Ion Boardroom</vt:lpstr>
      <vt:lpstr>2_Ion Boardroom</vt:lpstr>
      <vt:lpstr>New Faculty Orientation</vt:lpstr>
      <vt:lpstr>No Financial Relationships</vt:lpstr>
      <vt:lpstr>New Faculty Orientation</vt:lpstr>
      <vt:lpstr>New Faculty Orientation</vt:lpstr>
      <vt:lpstr>New Faculty Orientation</vt:lpstr>
      <vt:lpstr>New Faculty Orientation</vt:lpstr>
      <vt:lpstr>New Faculty Orientation</vt:lpstr>
      <vt:lpstr>New Faculty Orientation</vt:lpstr>
      <vt:lpstr>Questions?</vt:lpstr>
    </vt:vector>
  </TitlesOfParts>
  <Company>Saint Louis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Faculty Orientation</dc:title>
  <dc:creator>agarci31</dc:creator>
  <cp:lastModifiedBy>mshorey</cp:lastModifiedBy>
  <cp:revision>34</cp:revision>
  <cp:lastPrinted>2016-08-11T14:40:03Z</cp:lastPrinted>
  <dcterms:created xsi:type="dcterms:W3CDTF">2011-08-16T14:58:06Z</dcterms:created>
  <dcterms:modified xsi:type="dcterms:W3CDTF">2017-01-24T13:13:54Z</dcterms:modified>
</cp:coreProperties>
</file>